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0"/>
  </p:notesMasterIdLst>
  <p:sldIdLst>
    <p:sldId id="305" r:id="rId2"/>
    <p:sldId id="30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58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C64B5-3446-4875-93FF-AB6A72B6A8F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B54EB-DE71-4C90-83E5-B13C37FBD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9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স্লাইডটি</a:t>
            </a:r>
            <a:r>
              <a:rPr lang="en-US" dirty="0" smtClean="0"/>
              <a:t> </a:t>
            </a:r>
            <a:r>
              <a:rPr lang="en-US" dirty="0" err="1" smtClean="0"/>
              <a:t>উপস্থাপনের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পূর্বে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পুস্তকের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সংশ্লিষ্ট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পাঠের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 </a:t>
            </a:r>
            <a:r>
              <a:rPr lang="en-US" baseline="0" dirty="0" err="1" smtClean="0"/>
              <a:t>শিখনফল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অর্জনের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জন্য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কোন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স্লাইডটি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কিভাবে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প্রেজেন্টেশন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করবেন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স্লাইডের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ছবি</a:t>
            </a:r>
            <a:r>
              <a:rPr lang="en-US" baseline="0" dirty="0" smtClean="0"/>
              <a:t> ও </a:t>
            </a:r>
            <a:r>
              <a:rPr lang="en-US" baseline="0" dirty="0" err="1" smtClean="0"/>
              <a:t>ভিডিওর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জ্ঞানকে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পারেন</a:t>
            </a:r>
            <a:r>
              <a:rPr lang="en-US" baseline="0" dirty="0" smtClean="0"/>
              <a:t>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1380D-B78C-46D1-8E5F-ACEED52345F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12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B54EB-DE71-4C90-83E5-B13C37FBDBF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2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0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314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40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26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62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38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8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40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9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1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468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2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8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9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5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E45D9-6E62-460F-BF99-8F657399C6B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83753A-7A3D-40BD-9530-2DF058B96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7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2" y="914400"/>
            <a:ext cx="5714999" cy="156966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জন্য। </a:t>
            </a:r>
          </a:p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স্লাইডটি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পুস্তকের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1" y="2819401"/>
            <a:ext cx="8444941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স্লাইডের নিচে অর্থাৎ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 সংযোজন করা হয়েছে। 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আশা করি সম্মানিত শিক্ষকগণ পাঠটি উপস্থাপনের পূর্বে  উল্লেখিত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দেখে নেবেন।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1" y="2819401"/>
            <a:ext cx="8481809" cy="20621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স্লাইডের নিচে অর্থাৎ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 সংযোজন করা হয়েছে। 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আশা করি সম্মানিত শিক্ষকগণ পাঠটি উপস্থাপনের পূর্বে  উল্লেখিত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দেখে নেবেন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চেপে উপস্থাপন শুরু করতে পারেন।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72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7482"/>
          <a:stretch/>
        </p:blipFill>
        <p:spPr>
          <a:xfrm>
            <a:off x="547914" y="381000"/>
            <a:ext cx="8128000" cy="599497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4027714" y="797377"/>
            <a:ext cx="0" cy="1295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572986" y="187778"/>
            <a:ext cx="533400" cy="3012622"/>
            <a:chOff x="2514600" y="2740478"/>
            <a:chExt cx="533400" cy="3012622"/>
          </a:xfrm>
        </p:grpSpPr>
        <p:sp>
          <p:nvSpPr>
            <p:cNvPr id="5" name="Minus 4"/>
            <p:cNvSpPr/>
            <p:nvPr/>
          </p:nvSpPr>
          <p:spPr>
            <a:xfrm rot="5400000">
              <a:off x="1924050" y="3331028"/>
              <a:ext cx="1714500" cy="533400"/>
            </a:xfrm>
            <a:prstGeom prst="mathMinus">
              <a:avLst>
                <a:gd name="adj1" fmla="val 816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Minus 5"/>
            <p:cNvSpPr/>
            <p:nvPr/>
          </p:nvSpPr>
          <p:spPr>
            <a:xfrm rot="5400000">
              <a:off x="1924050" y="4629150"/>
              <a:ext cx="1714500" cy="533400"/>
            </a:xfrm>
            <a:prstGeom prst="mathMinus">
              <a:avLst>
                <a:gd name="adj1" fmla="val 816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1457" y="5089864"/>
                <a:ext cx="8095343" cy="70070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আয়তক্ষেত্রের দৈর্ঘ্য = বৃত্তের পরিধি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র </a:t>
                </a:r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অর্ধেক</a:t>
                </a:r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bn-IN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πr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πr</m:t>
                    </m:r>
                  </m:oMath>
                </a14:m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57" y="5089864"/>
                <a:ext cx="8095343" cy="700705"/>
              </a:xfrm>
              <a:prstGeom prst="rect">
                <a:avLst/>
              </a:prstGeom>
              <a:blipFill rotWithShape="0">
                <a:blip r:embed="rId4"/>
                <a:stretch>
                  <a:fillRect l="-1429" b="-1367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91457" y="4444425"/>
            <a:ext cx="3436257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বৃত্তের ব্যাসার্ধ = </a:t>
            </a:r>
            <a:r>
              <a:rPr lang="en-US" sz="3200" dirty="0">
                <a:latin typeface="Times New Roman" pitchFamily="18" charset="0"/>
                <a:cs typeface="NikoshBAN" pitchFamily="2" charset="0"/>
              </a:rPr>
              <a:t>r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1457" y="5877580"/>
            <a:ext cx="8095343" cy="52322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বৃত্তক্ষেত্রের ক্ষেত্রফল = পরিধির অর্ধেক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  <a:sym typeface="Symbol"/>
              </a:rPr>
              <a:t>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 ব্যাসার্ধ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=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</a:t>
            </a:r>
            <a:r>
              <a:rPr lang="en-US" sz="2800" dirty="0" smtClean="0">
                <a:latin typeface="Times New Roman" pitchFamily="18" charset="0"/>
                <a:cs typeface="NikoshBAN" pitchFamily="2" charset="0"/>
              </a:rPr>
              <a:t>r</a:t>
            </a:r>
            <a:r>
              <a:rPr lang="bn-IN" sz="2800" dirty="0" smtClean="0">
                <a:latin typeface="Times New Roman" pitchFamily="18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NikoshBAN" pitchFamily="2" charset="0"/>
                <a:sym typeface="Symbol"/>
              </a:rPr>
              <a:t></a:t>
            </a:r>
            <a:r>
              <a:rPr lang="bn-IN" sz="2800" dirty="0" smtClean="0">
                <a:latin typeface="Times New Roman" pitchFamily="18" charset="0"/>
                <a:cs typeface="NikoshBAN" pitchFamily="2" charset="0"/>
                <a:sym typeface="Symbol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r = r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800" y="304800"/>
            <a:ext cx="502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r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2525" y="752640"/>
            <a:ext cx="412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qual 11"/>
          <p:cNvSpPr/>
          <p:nvPr/>
        </p:nvSpPr>
        <p:spPr>
          <a:xfrm>
            <a:off x="3113314" y="1178377"/>
            <a:ext cx="914400" cy="914400"/>
          </a:xfrm>
          <a:prstGeom prst="mathEqual">
            <a:avLst>
              <a:gd name="adj1" fmla="val 4473"/>
              <a:gd name="adj2" fmla="val 14141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2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0.00555 L -0.23924 -0.055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31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8264" y="577412"/>
            <a:ext cx="10593261" cy="707886"/>
          </a:xfrm>
          <a:prstGeom prst="rect">
            <a:avLst/>
          </a:prstGeom>
          <a:solidFill>
            <a:srgbClr val="3DEBA9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8264" y="5678144"/>
            <a:ext cx="7663543" cy="584775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টেবিলটির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উপরিতলের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ক্ষেত্রফল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7192" y="1955316"/>
            <a:ext cx="19812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সে.মি.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8264" y="1955316"/>
            <a:ext cx="113211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ব্যাস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 b="16667"/>
          <a:stretch/>
        </p:blipFill>
        <p:spPr>
          <a:xfrm>
            <a:off x="1995301" y="1397950"/>
            <a:ext cx="4336968" cy="416574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077933" y="2309259"/>
            <a:ext cx="4254336" cy="0"/>
          </a:xfrm>
          <a:prstGeom prst="line">
            <a:avLst/>
          </a:prstGeom>
          <a:ln w="76200">
            <a:solidFill>
              <a:srgbClr val="FF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35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9600" y="1066802"/>
            <a:ext cx="1828806" cy="1828798"/>
            <a:chOff x="2819393" y="3657600"/>
            <a:chExt cx="2743206" cy="2743200"/>
          </a:xfrm>
        </p:grpSpPr>
        <p:sp>
          <p:nvSpPr>
            <p:cNvPr id="3" name="Arc 2"/>
            <p:cNvSpPr/>
            <p:nvPr/>
          </p:nvSpPr>
          <p:spPr>
            <a:xfrm>
              <a:off x="2819396" y="3657600"/>
              <a:ext cx="2743203" cy="2743200"/>
            </a:xfrm>
            <a:prstGeom prst="arc">
              <a:avLst>
                <a:gd name="adj1" fmla="val 16200000"/>
                <a:gd name="adj2" fmla="val 5432689"/>
              </a:avLst>
            </a:prstGeom>
            <a:solidFill>
              <a:srgbClr val="92D050"/>
            </a:solidFill>
            <a:ln w="571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c 3"/>
            <p:cNvSpPr/>
            <p:nvPr/>
          </p:nvSpPr>
          <p:spPr>
            <a:xfrm flipH="1">
              <a:off x="2819393" y="3657600"/>
              <a:ext cx="2743203" cy="2743200"/>
            </a:xfrm>
            <a:prstGeom prst="arc">
              <a:avLst>
                <a:gd name="adj1" fmla="val 16174078"/>
                <a:gd name="adj2" fmla="val 5433647"/>
              </a:avLst>
            </a:prstGeom>
            <a:solidFill>
              <a:srgbClr val="FFC000"/>
            </a:solidFill>
            <a:ln w="57150">
              <a:solidFill>
                <a:srgbClr val="FFCC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1524004" y="2895600"/>
            <a:ext cx="5867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/>
        </p:nvSpPr>
        <p:spPr>
          <a:xfrm>
            <a:off x="4457705" y="1981200"/>
            <a:ext cx="2933699" cy="914399"/>
          </a:xfrm>
          <a:prstGeom prst="rtTriangle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flipH="1">
            <a:off x="1534888" y="1981200"/>
            <a:ext cx="2933699" cy="914399"/>
          </a:xfrm>
          <a:prstGeom prst="rtTriangle">
            <a:avLst/>
          </a:prstGeom>
          <a:solidFill>
            <a:srgbClr val="FFFF00"/>
          </a:soli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c 7"/>
          <p:cNvSpPr/>
          <p:nvPr/>
        </p:nvSpPr>
        <p:spPr>
          <a:xfrm>
            <a:off x="3543301" y="1066802"/>
            <a:ext cx="1828804" cy="1828798"/>
          </a:xfrm>
          <a:prstGeom prst="arc">
            <a:avLst>
              <a:gd name="adj1" fmla="val 16200000"/>
              <a:gd name="adj2" fmla="val 5432689"/>
            </a:avLst>
          </a:prstGeom>
          <a:solidFill>
            <a:srgbClr val="92D05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 flipH="1">
            <a:off x="3543299" y="1066802"/>
            <a:ext cx="1828804" cy="1828798"/>
          </a:xfrm>
          <a:prstGeom prst="arc">
            <a:avLst>
              <a:gd name="adj1" fmla="val 16174078"/>
              <a:gd name="adj2" fmla="val 5433647"/>
            </a:avLst>
          </a:prstGeom>
          <a:solidFill>
            <a:srgbClr val="FFC000"/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7" idx="0"/>
            <a:endCxn id="8" idx="2"/>
          </p:cNvCxnSpPr>
          <p:nvPr/>
        </p:nvCxnSpPr>
        <p:spPr>
          <a:xfrm flipH="1">
            <a:off x="4449008" y="1981200"/>
            <a:ext cx="19579" cy="91435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11157" y="3072825"/>
            <a:ext cx="6075702" cy="584775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বৃত্তক্ষেত্রের পরিধি=ত্রিভুজের ভুমির দৈর্ঘ্য=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68587" y="2084436"/>
            <a:ext cx="356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5800" y="5520665"/>
                <a:ext cx="7696200" cy="70070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বৃত্তক্ষেত্রের ক্ষেত্রফল=ত্রিভুজক্ষেত্রের ক্ষেত্রফল=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/>
                    <a:cs typeface="Times New Roman"/>
                    <a:sym typeface="Symbol"/>
                  </a:rPr>
                  <a:t>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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r=r</a:t>
                </a:r>
                <a:r>
                  <a:rPr lang="en-US" sz="2800" baseline="30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520665"/>
                <a:ext cx="7696200" cy="700705"/>
              </a:xfrm>
              <a:prstGeom prst="rect">
                <a:avLst/>
              </a:prstGeom>
              <a:blipFill rotWithShape="0">
                <a:blip r:embed="rId2"/>
                <a:stretch>
                  <a:fillRect b="-12712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5800" y="4572000"/>
                <a:ext cx="7696200" cy="70070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2800" dirty="0" smtClean="0">
                    <a:latin typeface="NikoshBAN" pitchFamily="2" charset="0"/>
                    <a:cs typeface="NikoshBAN" pitchFamily="2" charset="0"/>
                  </a:rPr>
                  <a:t>বৃত্তক্ষেত্রের ক্ষেত্রফল=ত্রিভুজক্ষেত্রের ক্ষেত্রফল=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IN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cs typeface="NikoshBAN" pitchFamily="2" charset="0"/>
                      </a:rPr>
                      <m:t>×</m:t>
                    </m:r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ভূমি</m:t>
                    </m:r>
                    <m:r>
                      <a:rPr lang="en-US" sz="2800" b="0" i="1" smtClean="0">
                        <a:latin typeface="Cambria Math"/>
                        <a:cs typeface="NikoshBAN" pitchFamily="2" charset="0"/>
                      </a:rPr>
                      <m:t>×</m:t>
                    </m:r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উচ্চতা</m:t>
                    </m:r>
                    <m:r>
                      <a:rPr lang="bn-IN" sz="2800" b="0" i="1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572000"/>
                <a:ext cx="7696200" cy="700705"/>
              </a:xfrm>
              <a:prstGeom prst="rect">
                <a:avLst/>
              </a:prstGeom>
              <a:blipFill rotWithShape="0">
                <a:blip r:embed="rId3"/>
                <a:stretch>
                  <a:fillRect b="-12712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411157" y="3823855"/>
            <a:ext cx="6075701" cy="584775"/>
          </a:xfrm>
          <a:prstGeom prst="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বৃত্তক্ষেত্রের ব্যাসার্ধ =ত্রিভুজের উচ্চতা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09602" y="1066802"/>
            <a:ext cx="1828802" cy="1828798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0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63333 1.11111E-6 " pathEditMode="relative" rAng="0" ptsTypes="AA">
                                      <p:cBhvr>
                                        <p:cTn id="20" dur="7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63333 1.11111E-6 " pathEditMode="relative" rAng="0" ptsTypes="AA">
                                      <p:cBhvr>
                                        <p:cTn id="25" dur="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67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333 1.11111E-6 L 0.31666 1.1111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1" grpId="0" animBg="1"/>
      <p:bldP spid="12" grpId="0"/>
      <p:bldP spid="13" grpId="0" animBg="1"/>
      <p:bldP spid="14" grpId="0" animBg="1"/>
      <p:bldP spid="15" grpId="0" animBg="1"/>
      <p:bldP spid="16" grpId="0" animBg="1"/>
      <p:bldP spid="16" grpId="1" animBg="1"/>
      <p:bldP spid="16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18" y="752818"/>
            <a:ext cx="2142782" cy="2142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85" y="1828800"/>
            <a:ext cx="5819775" cy="1066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0417" y="4379893"/>
            <a:ext cx="11000179" cy="1200329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*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চিত্র দুটির ক্ষেত্রফল সমান। ত্রিভুজক্ষেত্রের ক্ষেত্রফল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314.16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বর্গ মিটার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১। বৃত্তক্ষেত্রের পরিধি কত?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7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1"/>
          <p:cNvSpPr/>
          <p:nvPr/>
        </p:nvSpPr>
        <p:spPr>
          <a:xfrm rot="5400000" flipV="1">
            <a:off x="3698971" y="800101"/>
            <a:ext cx="5105399" cy="5029197"/>
          </a:xfrm>
          <a:prstGeom prst="arc">
            <a:avLst>
              <a:gd name="adj1" fmla="val 16200000"/>
              <a:gd name="adj2" fmla="val 21584259"/>
            </a:avLst>
          </a:prstGeom>
          <a:noFill/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/>
          <p:cNvSpPr/>
          <p:nvPr/>
        </p:nvSpPr>
        <p:spPr>
          <a:xfrm rot="5400000" flipV="1">
            <a:off x="3698970" y="800102"/>
            <a:ext cx="5105399" cy="5029196"/>
          </a:xfrm>
          <a:prstGeom prst="arc">
            <a:avLst>
              <a:gd name="adj1" fmla="val 16200000"/>
              <a:gd name="adj2" fmla="val 21584259"/>
            </a:avLst>
          </a:prstGeom>
          <a:noFill/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c 3"/>
          <p:cNvSpPr/>
          <p:nvPr/>
        </p:nvSpPr>
        <p:spPr>
          <a:xfrm rot="16200000" flipH="1">
            <a:off x="2827058" y="457425"/>
            <a:ext cx="4877249" cy="5029200"/>
          </a:xfrm>
          <a:prstGeom prst="arc">
            <a:avLst>
              <a:gd name="adj1" fmla="val 16214715"/>
              <a:gd name="adj2" fmla="val 21596420"/>
            </a:avLst>
          </a:prstGeom>
          <a:noFill/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0" y="4724400"/>
            <a:ext cx="11002370" cy="156966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ক. বৃত্তদ্বয়ের ব্যাস কত?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খ. বৃত্তদ্বয়ের পরিধি নির্ণয় কর।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গ. বৃত্তদ্বয়ের পরিধির মধ্যবর্তী এলাকার ক্ষেত্রফল কত?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129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/>
          <a:stretch/>
        </p:blipFill>
        <p:spPr>
          <a:xfrm>
            <a:off x="2777176" y="826781"/>
            <a:ext cx="3928424" cy="3830304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748315" y="990600"/>
            <a:ext cx="0" cy="175133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05264" y="2791480"/>
            <a:ext cx="160973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r= 5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মিঃমিঃ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3662994" y="1666541"/>
            <a:ext cx="150874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R= 9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মিঃমিঃ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748315" y="2741933"/>
            <a:ext cx="1192352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44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743200" y="1295400"/>
            <a:ext cx="2590800" cy="2438400"/>
          </a:xfrm>
          <a:prstGeom prst="ellipse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136572" y="1600200"/>
            <a:ext cx="914400" cy="9144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069771" y="1600200"/>
            <a:ext cx="914400" cy="914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76600" y="2743200"/>
            <a:ext cx="1524000" cy="609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endCxn id="8" idx="1"/>
          </p:cNvCxnSpPr>
          <p:nvPr/>
        </p:nvCxnSpPr>
        <p:spPr>
          <a:xfrm flipV="1">
            <a:off x="4441372" y="1612613"/>
            <a:ext cx="1219200" cy="500545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endCxn id="14" idx="1"/>
          </p:cNvCxnSpPr>
          <p:nvPr/>
        </p:nvCxnSpPr>
        <p:spPr>
          <a:xfrm flipV="1">
            <a:off x="3526971" y="850613"/>
            <a:ext cx="2133601" cy="1262545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60572" y="1320225"/>
            <a:ext cx="291458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1.5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3405" y="2082225"/>
            <a:ext cx="291458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.5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>
            <a:endCxn id="9" idx="1"/>
          </p:cNvCxnSpPr>
          <p:nvPr/>
        </p:nvCxnSpPr>
        <p:spPr>
          <a:xfrm flipV="1">
            <a:off x="3917795" y="2374613"/>
            <a:ext cx="1765610" cy="292387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917795" y="3048002"/>
            <a:ext cx="1765610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83405" y="2808982"/>
            <a:ext cx="2904757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দৈর্ঘ্য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প্রস্থ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4486507"/>
            <a:ext cx="7902362" cy="156966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নীল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অংশের ক্ষেত্রফল কত?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খ.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হলুদ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সবুজ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অংশ দুটির পরিধি কত?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ঘ.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গোলাপী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অংশের ক্ষেত্রফল কত?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0572" y="558225"/>
            <a:ext cx="2914580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1.6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770" y="526957"/>
            <a:ext cx="2993202" cy="83099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8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build="p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799" y="587514"/>
            <a:ext cx="11051275" cy="923330"/>
          </a:xfrm>
          <a:prstGeom prst="rect">
            <a:avLst/>
          </a:prstGeom>
          <a:solidFill>
            <a:srgbClr val="92D05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9047" r="9682" b="9842"/>
          <a:stretch/>
        </p:blipFill>
        <p:spPr>
          <a:xfrm>
            <a:off x="594794" y="1531144"/>
            <a:ext cx="3748606" cy="3741284"/>
          </a:xfrm>
          <a:prstGeom prst="rect">
            <a:avLst/>
          </a:prstGeom>
          <a:effectLst/>
        </p:spPr>
      </p:pic>
      <p:sp>
        <p:nvSpPr>
          <p:cNvPr id="4" name="TextBox 3"/>
          <p:cNvSpPr txBox="1"/>
          <p:nvPr/>
        </p:nvSpPr>
        <p:spPr>
          <a:xfrm>
            <a:off x="1015760" y="3074550"/>
            <a:ext cx="29418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পরিধি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154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মি.মি.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397" y="1837961"/>
            <a:ext cx="3352804" cy="584775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173" y="3109398"/>
            <a:ext cx="33528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4374679"/>
            <a:ext cx="33528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ক্ষেত্রফল কত?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>
            <a:endCxn id="6" idx="1"/>
          </p:cNvCxnSpPr>
          <p:nvPr/>
        </p:nvCxnSpPr>
        <p:spPr>
          <a:xfrm flipV="1">
            <a:off x="4191000" y="3401786"/>
            <a:ext cx="936173" cy="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05400" y="3733800"/>
            <a:ext cx="3352798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মি.মি.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>
            <a:endCxn id="5" idx="1"/>
          </p:cNvCxnSpPr>
          <p:nvPr/>
        </p:nvCxnSpPr>
        <p:spPr>
          <a:xfrm flipV="1">
            <a:off x="4191000" y="2130349"/>
            <a:ext cx="914397" cy="127143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7" idx="1"/>
          </p:cNvCxnSpPr>
          <p:nvPr/>
        </p:nvCxnSpPr>
        <p:spPr>
          <a:xfrm>
            <a:off x="4191000" y="3401787"/>
            <a:ext cx="914400" cy="12652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5398" y="2463225"/>
            <a:ext cx="3352802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24.5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মি.মি.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5400" y="4977825"/>
            <a:ext cx="3352801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1885.7454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বর্গ সে.মি.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05396" y="5650845"/>
            <a:ext cx="3352802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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ব্যাসার্ধের বর্গ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650845"/>
            <a:ext cx="4397825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বৃত্তক্ষেত্রের ক্ষেত্রফলের সূত্র কী?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8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  <p:bldP spid="7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064" y="131452"/>
            <a:ext cx="10977349" cy="707886"/>
          </a:xfrm>
          <a:prstGeom prst="rect">
            <a:avLst/>
          </a:prstGeom>
          <a:solidFill>
            <a:srgbClr val="F0ECF4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952" y="4213621"/>
            <a:ext cx="10977349" cy="2539157"/>
          </a:xfrm>
          <a:prstGeom prst="rect">
            <a:avLst/>
          </a:prstGeom>
          <a:solidFill>
            <a:srgbClr val="E7F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*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একজন মালী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মি.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ব্যাসার্ধের বৃত্তাকার বাগানের চারদিকে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দুইবার ঘুরিয়ে দড়ির বেড়া দিল। প্রতি মিটার দড়ির মূল্য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টাকা।</a:t>
            </a:r>
          </a:p>
          <a:p>
            <a:endParaRPr lang="bn-IN" sz="11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ক. বৃত্তাকার বাগানের ব্যাস কত?</a:t>
            </a:r>
          </a:p>
          <a:p>
            <a:r>
              <a:rPr lang="bn-IN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খ. বৃত্তাকার বাগানের ক্ষেত্রফল কত?</a:t>
            </a:r>
          </a:p>
          <a:p>
            <a:r>
              <a:rPr lang="bn-IN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গ. মালীকে কত টাকার দড়ি কিনতে হল?</a:t>
            </a:r>
            <a:endParaRPr lang="en-US" sz="2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91" y="919732"/>
            <a:ext cx="4544972" cy="30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937" y="228387"/>
            <a:ext cx="6472664" cy="6472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7290" y="1050878"/>
            <a:ext cx="6441743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16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1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00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031" y="446751"/>
            <a:ext cx="5858514" cy="58585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20872" y="1105469"/>
            <a:ext cx="5868537" cy="264687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38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 </a:t>
            </a:r>
            <a:endParaRPr lang="en-US" sz="138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7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45" y="672219"/>
            <a:ext cx="1741179" cy="21801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8067" y="3005132"/>
            <a:ext cx="5415345" cy="329320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সাইফুল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সাইফ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সারমারা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নাছির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বিদ্দ্যালয়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বকশীগঞ্জ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০১৭২২৭০৩৭২৭ </a:t>
            </a: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saifulislamsaif</a:t>
            </a:r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১৯৮৭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56242" y="2851243"/>
            <a:ext cx="5598946" cy="36009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n w="1905"/>
                <a:solidFill>
                  <a:srgbClr val="FF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bn-IN" sz="24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পরিকল্পনাঃ শ্রেণির কাজ</a:t>
            </a:r>
            <a:endParaRPr lang="en-US" sz="240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অষ্টম</a:t>
            </a:r>
          </a:p>
          <a:p>
            <a:pPr algn="ctr"/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১১</a:t>
            </a:r>
          </a:p>
          <a:p>
            <a:pPr algn="ctr"/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নামঃ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তথ্য ও উপাত্ত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বিষয়বস্তুঃ</a:t>
            </a:r>
            <a:r>
              <a:rPr lang="bn-BD" sz="24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মধ্যক ও প্রচুক</a:t>
            </a:r>
          </a:p>
          <a:p>
            <a:pPr algn="ctr"/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40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মিনি</a:t>
            </a:r>
            <a:r>
              <a:rPr lang="bn-IN" sz="28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</a:t>
            </a:r>
            <a:endParaRPr lang="bn-BD" sz="28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১৮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/০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2400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</a:t>
            </a:r>
            <a:endParaRPr lang="bn-BD" sz="24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26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66058"/>
            <a:ext cx="2746433" cy="27464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2" t="5716" r="14831" b="5714"/>
          <a:stretch/>
        </p:blipFill>
        <p:spPr>
          <a:xfrm>
            <a:off x="3295568" y="3581400"/>
            <a:ext cx="1992086" cy="246371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" t="11112" r="7505" b="8095"/>
          <a:stretch/>
        </p:blipFill>
        <p:spPr>
          <a:xfrm>
            <a:off x="533400" y="3581400"/>
            <a:ext cx="2746433" cy="24698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2"/>
          <a:stretch/>
        </p:blipFill>
        <p:spPr>
          <a:xfrm>
            <a:off x="6037154" y="566056"/>
            <a:ext cx="2649646" cy="27464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287654" y="3581400"/>
            <a:ext cx="3399146" cy="249299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প্রত্যেক বস্তুই বৃত্তাকার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এদের নির্দিষ্ট এলাকা আছে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189" y="566055"/>
            <a:ext cx="2644022" cy="27464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184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16231" y="782821"/>
            <a:ext cx="6504710" cy="4073233"/>
          </a:xfrm>
          <a:prstGeom prst="rect">
            <a:avLst/>
          </a:prstGeom>
          <a:solidFill>
            <a:srgbClr val="00B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619245" y="1518458"/>
            <a:ext cx="2500201" cy="26033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3831" y="4876800"/>
            <a:ext cx="6507619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পতাকাটি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কাপড়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লাগবে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6188" y="4876800"/>
            <a:ext cx="650471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সবুজ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কাপড়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কতটুকু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লাগবে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0" y="4876799"/>
            <a:ext cx="650471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কাপড়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কতটুকু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লাগবে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01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874" y="660117"/>
            <a:ext cx="10972799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latin typeface="NikoshBAN" pitchFamily="2" charset="0"/>
                <a:cs typeface="NikoshBAN" pitchFamily="2" charset="0"/>
              </a:rPr>
              <a:t> বৃত্তক্ষেত্রের ক্ষেত্রফল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250463" y="1954588"/>
            <a:ext cx="3600565" cy="3619095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47145" y="3505200"/>
            <a:ext cx="1905000" cy="830997"/>
          </a:xfrm>
          <a:prstGeom prst="rect">
            <a:avLst/>
          </a:prstGeom>
          <a:noFill/>
          <a:ln w="28575">
            <a:solidFill>
              <a:srgbClr val="FF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বৃত্ত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ক্ষেত্র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8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8140" y="772656"/>
            <a:ext cx="7818166" cy="53860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bn-IN" sz="7200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শিক্ষার্থীরা-----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বৃত্তের ধারনা ব্যাখ্যা করতে করবে।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 পাই(</a:t>
            </a:r>
            <a:r>
              <a:rPr lang="en-US" sz="3200" dirty="0" smtClean="0">
                <a:latin typeface="NikoshBAN" pitchFamily="2" charset="0"/>
                <a:cs typeface="NikoshBAN" pitchFamily="2" charset="0"/>
                <a:sym typeface="Symbol"/>
              </a:rPr>
              <a:t></a:t>
            </a:r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) এর ধারনা বর্ণনা করতে পারবে।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৩। বৃত্তাকার ক্ষেত্রের পরিসীমা নির্ণয় করতে পারবে।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৪। বৃত্তাকার ক্ষেত্রের ক্ষেত্রফল নির্ণয়ের সূত্র গঠন করতে পারবে।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৫। বৃত্তের ক্ষেত্রফল সংক্রান্ত সমস্যার সমাধান করতে পারবে।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356528" y="1129844"/>
            <a:ext cx="4712570" cy="47243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715575" y="2625313"/>
            <a:ext cx="3450771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715574" y="3451100"/>
            <a:ext cx="3450772" cy="0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360836" y="3158710"/>
            <a:ext cx="793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কেন্দ্র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3214" y="2332925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>
            <a:endCxn id="8" idx="1"/>
          </p:cNvCxnSpPr>
          <p:nvPr/>
        </p:nvCxnSpPr>
        <p:spPr>
          <a:xfrm>
            <a:off x="2362200" y="1883666"/>
            <a:ext cx="4952681" cy="1241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314881" y="1603691"/>
            <a:ext cx="1015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ব্যাসার্ধ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213346" y="1698500"/>
            <a:ext cx="1492332" cy="175260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370175" y="1088899"/>
            <a:ext cx="4712569" cy="4724399"/>
          </a:xfrm>
          <a:prstGeom prst="ellipse">
            <a:avLst/>
          </a:prstGeom>
          <a:noFill/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35140" y="1088900"/>
            <a:ext cx="3450771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03741" y="912405"/>
            <a:ext cx="950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পরিধি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51346" y="2776410"/>
            <a:ext cx="1524000" cy="288449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213346" y="4190946"/>
            <a:ext cx="499039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75301" y="4606512"/>
            <a:ext cx="1173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বৃত্তক্ষেত্র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124200" y="4898900"/>
            <a:ext cx="4079541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88085" y="3926267"/>
            <a:ext cx="622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জ্যা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438978" y="685800"/>
            <a:ext cx="533400" cy="5551934"/>
            <a:chOff x="2514600" y="2740478"/>
            <a:chExt cx="533400" cy="3012622"/>
          </a:xfrm>
        </p:grpSpPr>
        <p:sp>
          <p:nvSpPr>
            <p:cNvPr id="19" name="Minus 18"/>
            <p:cNvSpPr/>
            <p:nvPr/>
          </p:nvSpPr>
          <p:spPr>
            <a:xfrm rot="5400000">
              <a:off x="1924050" y="3331028"/>
              <a:ext cx="1714500" cy="533400"/>
            </a:xfrm>
            <a:prstGeom prst="mathMinus">
              <a:avLst>
                <a:gd name="adj1" fmla="val 816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inus 19"/>
            <p:cNvSpPr/>
            <p:nvPr/>
          </p:nvSpPr>
          <p:spPr>
            <a:xfrm rot="5400000">
              <a:off x="1924050" y="4629150"/>
              <a:ext cx="1714500" cy="533400"/>
            </a:xfrm>
            <a:prstGeom prst="mathMinus">
              <a:avLst>
                <a:gd name="adj1" fmla="val 8164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 flipV="1">
            <a:off x="3721017" y="1088896"/>
            <a:ext cx="10886" cy="4724399"/>
          </a:xfrm>
          <a:prstGeom prst="line">
            <a:avLst/>
          </a:prstGeom>
          <a:ln w="762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3612160" y="3330347"/>
            <a:ext cx="228600" cy="24150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71112" y="1760041"/>
            <a:ext cx="718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বৃত্ত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4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8" grpId="0"/>
      <p:bldP spid="10" grpId="0" animBg="1"/>
      <p:bldP spid="12" grpId="0"/>
      <p:bldP spid="15" grpId="0"/>
      <p:bldP spid="17" grpId="0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85800" y="3810000"/>
            <a:ext cx="1872343" cy="1828800"/>
          </a:xfrm>
          <a:prstGeom prst="ellipse">
            <a:avLst/>
          </a:prstGeom>
          <a:solidFill>
            <a:srgbClr val="00B05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29344" y="3810000"/>
            <a:ext cx="1828800" cy="1828800"/>
          </a:xfrm>
          <a:prstGeom prst="ellipse">
            <a:avLst/>
          </a:prstGeom>
          <a:noFill/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1600201" y="3810000"/>
            <a:ext cx="579120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19200" y="3034725"/>
            <a:ext cx="6890656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বৃত্তের পরিধি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বৃত্তের ব্যসের অনুপাত = 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3.1416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29344" y="4724400"/>
            <a:ext cx="18288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32858" y="3810000"/>
            <a:ext cx="10886" cy="914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762000"/>
            <a:ext cx="6858000" cy="2171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9" name="Straight Connector 8"/>
          <p:cNvCxnSpPr/>
          <p:nvPr/>
        </p:nvCxnSpPr>
        <p:spPr>
          <a:xfrm>
            <a:off x="5736769" y="1943100"/>
            <a:ext cx="1393373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24396" y="5598678"/>
            <a:ext cx="573380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  3.1416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4699" y="2571690"/>
            <a:ext cx="1330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21.9912cm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2192" y="1957165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39976" y="3831572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32.9868cm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2969" y="4735002"/>
            <a:ext cx="1250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1o.5cm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0" y="4734580"/>
            <a:ext cx="5715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বৃত্তের পরিধি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bn-IN" sz="2800" dirty="0" smtClean="0">
                <a:latin typeface="Times New Roman" pitchFamily="18" charset="0"/>
                <a:cs typeface="NikoshBAN" pitchFamily="2" charset="0"/>
              </a:rPr>
              <a:t>বৃত্তের ব্যসের অনুপাত = </a:t>
            </a:r>
            <a:r>
              <a:rPr lang="en-US" sz="2800" dirty="0" smtClean="0">
                <a:latin typeface="Times New Roman" pitchFamily="18" charset="0"/>
                <a:cs typeface="NikoshBAN" pitchFamily="2" charset="0"/>
              </a:rPr>
              <a:t>3.1416</a:t>
            </a:r>
            <a:r>
              <a:rPr lang="bn-IN" sz="2800" dirty="0" smtClean="0">
                <a:latin typeface="Times New Roman" pitchFamily="18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9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0.24514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9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6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5" grpId="0" animBg="1"/>
      <p:bldP spid="10" grpId="0" animBg="1"/>
      <p:bldP spid="11" grpId="0"/>
      <p:bldP spid="12" grpId="0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550</Words>
  <Application>Microsoft Office PowerPoint</Application>
  <PresentationFormat>Widescreen</PresentationFormat>
  <Paragraphs>109</Paragraphs>
  <Slides>18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Cambria Math</vt:lpstr>
      <vt:lpstr>NikoshBAN</vt:lpstr>
      <vt:lpstr>Symbol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48</cp:revision>
  <dcterms:created xsi:type="dcterms:W3CDTF">2019-05-09T14:03:50Z</dcterms:created>
  <dcterms:modified xsi:type="dcterms:W3CDTF">2019-05-13T12:31:10Z</dcterms:modified>
</cp:coreProperties>
</file>